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880166E-803A-4F29-BFA8-8AF0C96F3018}" type="datetimeFigureOut">
              <a:rPr lang="hu-HU" smtClean="0"/>
              <a:t>2013.04.24.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93DC3AB-D3FA-48CF-875F-1016ED3FFD4D}" type="slidenum">
              <a:rPr lang="hu-HU" smtClean="0"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Content="1" isInverted="1"/>
      </p:transition>
    </mc:Choice>
    <mc:Fallback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166E-803A-4F29-BFA8-8AF0C96F3018}" type="datetimeFigureOut">
              <a:rPr lang="hu-HU" smtClean="0"/>
              <a:t>2013.04.24.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C3AB-D3FA-48CF-875F-1016ED3FFD4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Content="1" isInverted="1"/>
      </p:transition>
    </mc:Choice>
    <mc:Fallback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166E-803A-4F29-BFA8-8AF0C96F3018}" type="datetimeFigureOut">
              <a:rPr lang="hu-HU" smtClean="0"/>
              <a:t>2013.04.24.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C3AB-D3FA-48CF-875F-1016ED3FFD4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Content="1" isInverted="1"/>
      </p:transition>
    </mc:Choice>
    <mc:Fallback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166E-803A-4F29-BFA8-8AF0C96F3018}" type="datetimeFigureOut">
              <a:rPr lang="hu-HU" smtClean="0"/>
              <a:t>2013.04.24.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C3AB-D3FA-48CF-875F-1016ED3FFD4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Content="1" isInverted="1"/>
      </p:transition>
    </mc:Choice>
    <mc:Fallback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166E-803A-4F29-BFA8-8AF0C96F3018}" type="datetimeFigureOut">
              <a:rPr lang="hu-HU" smtClean="0"/>
              <a:t>2013.04.24.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C3AB-D3FA-48CF-875F-1016ED3FFD4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Content="1" isInverted="1"/>
      </p:transition>
    </mc:Choice>
    <mc:Fallback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166E-803A-4F29-BFA8-8AF0C96F3018}" type="datetimeFigureOut">
              <a:rPr lang="hu-HU" smtClean="0"/>
              <a:t>2013.04.24.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C3AB-D3FA-48CF-875F-1016ED3FFD4D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Content="1" isInverted="1"/>
      </p:transition>
    </mc:Choice>
    <mc:Fallback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166E-803A-4F29-BFA8-8AF0C96F3018}" type="datetimeFigureOut">
              <a:rPr lang="hu-HU" smtClean="0"/>
              <a:t>2013.04.24.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C3AB-D3FA-48CF-875F-1016ED3FFD4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Content="1" isInverted="1"/>
      </p:transition>
    </mc:Choice>
    <mc:Fallback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166E-803A-4F29-BFA8-8AF0C96F3018}" type="datetimeFigureOut">
              <a:rPr lang="hu-HU" smtClean="0"/>
              <a:t>2013.04.24.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C3AB-D3FA-48CF-875F-1016ED3FFD4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Content="1" isInverted="1"/>
      </p:transition>
    </mc:Choice>
    <mc:Fallback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166E-803A-4F29-BFA8-8AF0C96F3018}" type="datetimeFigureOut">
              <a:rPr lang="hu-HU" smtClean="0"/>
              <a:t>2013.04.24.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C3AB-D3FA-48CF-875F-1016ED3FFD4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Content="1" isInverted="1"/>
      </p:transition>
    </mc:Choice>
    <mc:Fallback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166E-803A-4F29-BFA8-8AF0C96F3018}" type="datetimeFigureOut">
              <a:rPr lang="hu-HU" smtClean="0"/>
              <a:t>2013.04.24.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C3AB-D3FA-48CF-875F-1016ED3FFD4D}" type="slidenum">
              <a:rPr lang="hu-HU" smtClean="0"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Content="1" isInverted="1"/>
      </p:transition>
    </mc:Choice>
    <mc:Fallback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166E-803A-4F29-BFA8-8AF0C96F3018}" type="datetimeFigureOut">
              <a:rPr lang="hu-HU" smtClean="0"/>
              <a:t>2013.04.24.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C3AB-D3FA-48CF-875F-1016ED3FFD4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Content="1" isInverted="1"/>
      </p:transition>
    </mc:Choice>
    <mc:Fallback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880166E-803A-4F29-BFA8-8AF0C96F3018}" type="datetimeFigureOut">
              <a:rPr lang="hu-HU" smtClean="0"/>
              <a:t>2013.04.24.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93DC3AB-D3FA-48CF-875F-1016ED3FFD4D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Content="1" isInverted="1"/>
      </p:transition>
    </mc:Choice>
    <mc:Fallback>
      <p:transition spd="slow" advClick="0" advTm="5000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Napenergia" TargetMode="External"/><Relationship Id="rId7" Type="http://schemas.openxmlformats.org/officeDocument/2006/relationships/hyperlink" Target="https://hu.wikipedia.org/wiki/Sz%C3%A9lenergia" TargetMode="External"/><Relationship Id="rId2" Type="http://schemas.openxmlformats.org/officeDocument/2006/relationships/hyperlink" Target="https://hu.wikipedia.org/wiki/Meg%C3%BAjul%C3%B3_energiaforr%C3%A1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Biomassza" TargetMode="External"/><Relationship Id="rId5" Type="http://schemas.openxmlformats.org/officeDocument/2006/relationships/hyperlink" Target="https://hu.wikipedia.org/wiki/Geotermikus_energia" TargetMode="External"/><Relationship Id="rId4" Type="http://schemas.openxmlformats.org/officeDocument/2006/relationships/hyperlink" Target="https://hu.wikipedia.org/wiki/V%C3%ADzenergi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Megújuló Energiaforrások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Gelencsér</a:t>
            </a:r>
            <a:r>
              <a:rPr lang="hu-HU" dirty="0" smtClean="0"/>
              <a:t> Erik, 13.a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362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3000">
        <p14:glitter pattern="hexagon"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Vízenergia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hu-HU" dirty="0" smtClean="0"/>
              <a:t>Előnyei:</a:t>
            </a:r>
          </a:p>
          <a:p>
            <a:r>
              <a:rPr lang="hu-HU" dirty="0"/>
              <a:t>Rugalmasság</a:t>
            </a:r>
          </a:p>
          <a:p>
            <a:r>
              <a:rPr lang="hu-HU" dirty="0"/>
              <a:t>Alacsony költségek</a:t>
            </a:r>
          </a:p>
          <a:p>
            <a:r>
              <a:rPr lang="hu-HU" dirty="0"/>
              <a:t>Csökkentett </a:t>
            </a:r>
            <a:r>
              <a:rPr lang="hu-HU" dirty="0" smtClean="0"/>
              <a:t>széndioxid-kibocsátás</a:t>
            </a:r>
          </a:p>
          <a:p>
            <a:pPr marL="68580" indent="0">
              <a:buNone/>
            </a:pPr>
            <a:r>
              <a:rPr lang="hu-HU" dirty="0" smtClean="0"/>
              <a:t>Hátrányai:</a:t>
            </a:r>
          </a:p>
          <a:p>
            <a:r>
              <a:rPr lang="hu-HU" dirty="0"/>
              <a:t>Az esetleges </a:t>
            </a:r>
            <a:r>
              <a:rPr lang="hu-HU" dirty="0" smtClean="0"/>
              <a:t>ökoszisztéma-károsodás</a:t>
            </a:r>
            <a:endParaRPr lang="hu-HU" dirty="0"/>
          </a:p>
          <a:p>
            <a:r>
              <a:rPr lang="hu-HU" dirty="0"/>
              <a:t>Esetleges eliszaposodás</a:t>
            </a:r>
          </a:p>
          <a:p>
            <a:r>
              <a:rPr lang="hu-HU" dirty="0"/>
              <a:t>Nagy, főleg erdős területek </a:t>
            </a:r>
            <a:r>
              <a:rPr lang="hu-HU" dirty="0" smtClean="0"/>
              <a:t>elárasztása</a:t>
            </a:r>
            <a:endParaRPr lang="hu-HU" dirty="0"/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3088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0000">
        <p14:prism isContent="1" isInverted="1"/>
      </p:transition>
    </mc:Choice>
    <mc:Fallback>
      <p:transition spd="slow" advClick="0" advTm="1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Biomasszából nyert 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biomassza napjainkban használatos fogalmának jelentése elgázosítható növényi, és állati hulladékokat, melléktermékeket, fel nem használt terméseket takar.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4427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Biomasszából nyert 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smtClean="0"/>
              <a:t>A biomassza szén, oxigén, és hidrogén alapú, s öt forrásból eredhet:</a:t>
            </a:r>
          </a:p>
          <a:p>
            <a:r>
              <a:rPr lang="hu-HU" dirty="0" smtClean="0"/>
              <a:t>Alkohol</a:t>
            </a:r>
          </a:p>
          <a:p>
            <a:r>
              <a:rPr lang="hu-HU" dirty="0" smtClean="0"/>
              <a:t>Szemét</a:t>
            </a:r>
          </a:p>
          <a:p>
            <a:r>
              <a:rPr lang="hu-HU" dirty="0" smtClean="0"/>
              <a:t>Fa</a:t>
            </a:r>
          </a:p>
          <a:p>
            <a:r>
              <a:rPr lang="hu-HU" dirty="0" smtClean="0"/>
              <a:t>Hulladék</a:t>
            </a:r>
          </a:p>
          <a:p>
            <a:r>
              <a:rPr lang="hu-HU" dirty="0" smtClean="0"/>
              <a:t>Biogáz</a:t>
            </a:r>
          </a:p>
          <a:p>
            <a:pPr marL="68580" indent="0">
              <a:buNone/>
            </a:pPr>
            <a:endParaRPr lang="hu-HU" dirty="0" smtClean="0"/>
          </a:p>
          <a:p>
            <a:pPr marL="6858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7417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7000">
        <p14:prism isContent="1" isInverted="1"/>
      </p:transition>
    </mc:Choice>
    <mc:Fallback>
      <p:transition spd="slow" advClick="0" advTm="7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Biomasszából nyert 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hu-HU" dirty="0" smtClean="0"/>
              <a:t>Felhasználás szerinti csoportosítás:</a:t>
            </a:r>
          </a:p>
          <a:p>
            <a:r>
              <a:rPr lang="hu-HU" dirty="0" smtClean="0"/>
              <a:t>Tüzelhető biomassza</a:t>
            </a:r>
          </a:p>
          <a:p>
            <a:r>
              <a:rPr lang="hu-HU" dirty="0" smtClean="0"/>
              <a:t>Elgázosítható biomassza</a:t>
            </a:r>
          </a:p>
          <a:p>
            <a:r>
              <a:rPr lang="hu-HU" dirty="0" smtClean="0"/>
              <a:t>Gépjármű-üzemanyagként hasznosítható biomassza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8563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9000">
        <p14:prism isContent="1" isInverted="1"/>
      </p:transition>
    </mc:Choice>
    <mc:Fallback>
      <p:transition spd="slow" advClick="0" advTm="9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Napenergia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„</a:t>
            </a:r>
            <a:r>
              <a:rPr lang="hu-HU" dirty="0"/>
              <a:t>A napenergia a Földet érő napsugárzásból kinyerhető energia. Használata történhet </a:t>
            </a:r>
            <a:r>
              <a:rPr lang="hu-HU" dirty="0" err="1"/>
              <a:t>fotovoltaikus</a:t>
            </a:r>
            <a:r>
              <a:rPr lang="hu-HU" dirty="0"/>
              <a:t> elektromosság generálásával vagy a hőenergia felhasználásával. A napenergia használata történhet aktív módon, mint a naperőmű vagy a napelem, illetve passzív módon, mint például az épületek tájolása segítségével elért </a:t>
            </a:r>
            <a:r>
              <a:rPr lang="hu-HU" dirty="0" err="1"/>
              <a:t>hőmegtakarítás</a:t>
            </a:r>
            <a:r>
              <a:rPr lang="hu-HU" dirty="0" smtClean="0"/>
              <a:t>.”</a:t>
            </a:r>
            <a:br>
              <a:rPr lang="hu-HU" dirty="0" smtClean="0"/>
            </a:br>
            <a:r>
              <a:rPr lang="hu-HU" dirty="0" smtClean="0"/>
              <a:t> </a:t>
            </a:r>
            <a:r>
              <a:rPr lang="hu-HU" dirty="0" err="1" smtClean="0"/>
              <a:t>-Wikipedia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4773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5000">
        <p14:prism isContent="1" isInverted="1"/>
      </p:transition>
    </mc:Choice>
    <mc:Fallback>
      <p:transition spd="slow" advClick="0" advTm="15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Napenergia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hu-HU" dirty="0" smtClean="0"/>
              <a:t>A napenergiát az emberiség ősidők óta hasznosítja, s az idő elteltével egyre modernebb, egyre kifinomultabb módon.</a:t>
            </a:r>
          </a:p>
          <a:p>
            <a:r>
              <a:rPr lang="hu-HU" dirty="0" smtClean="0"/>
              <a:t>Passzív felhasználás:</a:t>
            </a:r>
            <a:br>
              <a:rPr lang="hu-HU" dirty="0" smtClean="0"/>
            </a:br>
            <a:r>
              <a:rPr lang="hu-HU" dirty="0" smtClean="0"/>
              <a:t>Itt az épület tájolása, építőelemei  meghatározóak, ilyenkor az üvegházhatást használjuk hő termelésére</a:t>
            </a:r>
          </a:p>
          <a:p>
            <a:r>
              <a:rPr lang="hu-HU" dirty="0" smtClean="0"/>
              <a:t>Aktív felhasználás:</a:t>
            </a:r>
            <a:br>
              <a:rPr lang="hu-HU" dirty="0" smtClean="0"/>
            </a:br>
            <a:r>
              <a:rPr lang="hu-HU" dirty="0" smtClean="0"/>
              <a:t>- az egyik módszer a napenergia hőenergiává való átalakítása. Példa: nagy, déli irányba néző üvegfelületek, melyeket estére hőszigetelő réteggel fednek le</a:t>
            </a:r>
            <a:br>
              <a:rPr lang="hu-HU" dirty="0" smtClean="0"/>
            </a:br>
            <a:r>
              <a:rPr lang="hu-HU" dirty="0" smtClean="0"/>
              <a:t>- a másik módszer a </a:t>
            </a:r>
            <a:r>
              <a:rPr lang="hu-HU" dirty="0" err="1" smtClean="0"/>
              <a:t>fotovoltaikus</a:t>
            </a:r>
            <a:r>
              <a:rPr lang="hu-HU" dirty="0" smtClean="0"/>
              <a:t> (PV; </a:t>
            </a:r>
            <a:r>
              <a:rPr lang="hu-HU" dirty="0" err="1" smtClean="0"/>
              <a:t>PhotoVoltaic</a:t>
            </a:r>
            <a:r>
              <a:rPr lang="hu-HU" dirty="0" smtClean="0"/>
              <a:t>) eszköz használatával nyert energia, a napelem használata.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Magyarországon először 2007-ben, egy avasi 50-emeletesre telepítettek napelemet.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Nemigen használt módszer még a napenergia termokémiai úton való tárolása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1581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30000">
        <p14:prism isContent="1" isInverted="1"/>
      </p:transition>
    </mc:Choice>
    <mc:Fallback>
      <p:transition spd="slow" advClick="0" advTm="30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Wikipedia</a:t>
            </a:r>
            <a:r>
              <a:rPr lang="hu-HU" dirty="0" smtClean="0"/>
              <a:t> cikkei:</a:t>
            </a:r>
            <a:br>
              <a:rPr lang="hu-HU" dirty="0" smtClean="0"/>
            </a:br>
            <a:r>
              <a:rPr lang="hu-HU" dirty="0" smtClean="0">
                <a:hlinkClick r:id="rId2"/>
              </a:rPr>
              <a:t>Megújuló energiaforrások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hlinkClick r:id="rId3"/>
              </a:rPr>
              <a:t>Napenergia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hlinkClick r:id="rId4"/>
              </a:rPr>
              <a:t>Vízenergia</a:t>
            </a:r>
            <a:br>
              <a:rPr lang="hu-HU" dirty="0" smtClean="0">
                <a:hlinkClick r:id="rId4"/>
              </a:rPr>
            </a:br>
            <a:r>
              <a:rPr lang="hu-HU" dirty="0" smtClean="0">
                <a:hlinkClick r:id="rId5"/>
              </a:rPr>
              <a:t>Geotermikus energia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hlinkClick r:id="rId6"/>
              </a:rPr>
              <a:t>Biomasszából nyert energia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>
                <a:hlinkClick r:id="rId7"/>
              </a:rPr>
              <a:t>Szélenergia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6585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2000">
        <p14:prism isContent="1" isInverted="1"/>
      </p:transition>
    </mc:Choice>
    <mc:Fallback>
      <p:transition spd="slow" advClick="0" advTm="1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Mik a megújuló energiaforrások?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„A</a:t>
            </a:r>
            <a:r>
              <a:rPr lang="hu-HU" dirty="0"/>
              <a:t> </a:t>
            </a:r>
            <a:r>
              <a:rPr lang="hu-HU" b="1" dirty="0"/>
              <a:t>megújuló energiaforrás</a:t>
            </a:r>
            <a:r>
              <a:rPr lang="hu-HU" dirty="0"/>
              <a:t> olyan közeg, természeti jelenség, melyekből energia nyerhető ki, és amely akár naponta többször ismétlődően rendelkezésre áll, vagy jelentősebb emberi beavatkozás nélkül legfeljebb néhány éven belül újratermelődik</a:t>
            </a:r>
            <a:r>
              <a:rPr lang="hu-HU" dirty="0" smtClean="0"/>
              <a:t>.”</a:t>
            </a:r>
          </a:p>
          <a:p>
            <a:pPr marL="68580" indent="0">
              <a:buNone/>
            </a:pPr>
            <a:r>
              <a:rPr lang="hu-HU" dirty="0" smtClean="0"/>
              <a:t>  </a:t>
            </a:r>
            <a:r>
              <a:rPr lang="hu-HU" dirty="0" err="1" smtClean="0"/>
              <a:t>-Wikipedia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2984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3000">
        <p14:prism isContent="1" isInverted="1"/>
      </p:transition>
    </mc:Choice>
    <mc:Fallback>
      <p:transition spd="slow" advClick="0" advTm="1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fontosak?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Az emberiség egyre inkább feléli a Föld által nyújtott, hosszú évezredek, évmilliók, akár évmilliárdok alatt kémiai és fizikai reakciók során létrejött energiaforrásokat.</a:t>
            </a:r>
          </a:p>
          <a:p>
            <a:r>
              <a:rPr lang="hu-HU" dirty="0" smtClean="0"/>
              <a:t>Tudósok szerint már nincs messze az az idő, amikor az összes kőolaj elfogy. </a:t>
            </a:r>
            <a:br>
              <a:rPr lang="hu-HU" dirty="0" smtClean="0"/>
            </a:br>
            <a:r>
              <a:rPr lang="hu-HU" dirty="0" smtClean="0"/>
              <a:t>A kőolaj hiánya talán az ismert világ végét, de mindenképpen egy új korszakot fog hozni az emberek életében. Hogy a már megszokott életvitelünket folytatni tudjuk, szükségünk van még több száz éven keresztül felhasználható energiaforrásokra, melyek „sose fogynak el”.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8283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8000">
        <p14:prism isContent="1" isInverted="1"/>
      </p:transition>
    </mc:Choice>
    <mc:Fallback>
      <p:transition spd="slow" advClick="0" advTm="1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megújuló energiaforrások fajtái: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Szélenergia </a:t>
            </a:r>
          </a:p>
          <a:p>
            <a:r>
              <a:rPr lang="hu-HU" dirty="0" smtClean="0"/>
              <a:t>Geotermikus energia</a:t>
            </a:r>
          </a:p>
          <a:p>
            <a:r>
              <a:rPr lang="hu-HU" dirty="0" smtClean="0"/>
              <a:t>Vízenergia</a:t>
            </a:r>
          </a:p>
          <a:p>
            <a:r>
              <a:rPr lang="hu-HU" dirty="0" smtClean="0"/>
              <a:t>Biomasszából nyert energia</a:t>
            </a:r>
          </a:p>
          <a:p>
            <a:r>
              <a:rPr lang="hu-HU" dirty="0" smtClean="0"/>
              <a:t>Napenergia</a:t>
            </a:r>
          </a:p>
        </p:txBody>
      </p:sp>
    </p:spTree>
    <p:extLst>
      <p:ext uri="{BB962C8B-B14F-4D97-AF65-F5344CB8AC3E}">
        <p14:creationId xmlns:p14="http://schemas.microsoft.com/office/powerpoint/2010/main" val="143513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8000">
        <p14:prism isContent="1" isInverted="1"/>
      </p:transition>
    </mc:Choice>
    <mc:Fallback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Szélenergia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/>
              <a:t>A </a:t>
            </a:r>
            <a:r>
              <a:rPr lang="hu-HU" b="1" dirty="0"/>
              <a:t>szélenergia</a:t>
            </a:r>
            <a:r>
              <a:rPr lang="hu-HU" dirty="0"/>
              <a:t> megújuló energiafajta, amelynek termelése környezetvédelmi és költségelőnyei miatt rohamos ütemben nő a világban, főleg Európában</a:t>
            </a:r>
            <a:r>
              <a:rPr lang="hu-HU" dirty="0" smtClean="0"/>
              <a:t>.”</a:t>
            </a:r>
            <a:br>
              <a:rPr lang="hu-HU" dirty="0" smtClean="0"/>
            </a:br>
            <a:r>
              <a:rPr lang="hu-HU" dirty="0" err="1" smtClean="0"/>
              <a:t>-Wikipedia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783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9000">
        <p14:prism isContent="1" isInverted="1"/>
      </p:transition>
    </mc:Choice>
    <mc:Fallback>
      <p:transition spd="slow" advClick="0" advTm="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Szélenergia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szél által nyújtott energiát már évezredek óta hasznosítjuk (vitorlák, szellőzőrendszerek, </a:t>
            </a:r>
            <a:r>
              <a:rPr lang="hu-HU" dirty="0" err="1" smtClean="0"/>
              <a:t>Hérón</a:t>
            </a:r>
            <a:r>
              <a:rPr lang="hu-HU" dirty="0" smtClean="0"/>
              <a:t> szélkereke, szélmalmok, stb.), de a szél villamos energiává való átalakítása igazán új keletű dolog. A szélturbina lapátjainak forgása a szél hatására elektromos áramot hoz létre.</a:t>
            </a:r>
            <a:br>
              <a:rPr lang="hu-HU" dirty="0" smtClean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8384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4000">
        <p14:prism isContent="1" isInverted="1"/>
      </p:transition>
    </mc:Choice>
    <mc:Fallback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Geotermikus 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geotermikus energia a Föld belső hőjéből nyert energia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2367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000">
        <p14:prism isContent="1" isInverted="1"/>
      </p:transition>
    </mc:Choice>
    <mc:Fallback>
      <p:transition spd="slow" advClick="0" advTm="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Geotermikus 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„A</a:t>
            </a:r>
            <a:r>
              <a:rPr lang="hu-HU" dirty="0"/>
              <a:t> termálkútból feltörő vizet </a:t>
            </a:r>
            <a:r>
              <a:rPr lang="hu-HU" dirty="0" err="1"/>
              <a:t>gáztalanítják</a:t>
            </a:r>
            <a:r>
              <a:rPr lang="hu-HU" dirty="0"/>
              <a:t>, ülepítik és sótartalmát részben eltávolítják, majd a felhasználás helyére szivattyúzzák, a lehűlt vizet pedig valamilyen vízáramba, vízgyűjtőbe vezetik. Amennyiben nincs vízutánpótlás – a rétegenergia csökkenése következtében idővel kevesebb vizet adnak.</a:t>
            </a:r>
          </a:p>
          <a:p>
            <a:r>
              <a:rPr lang="hu-HU" dirty="0"/>
              <a:t>A csökkenő víznyomást kompresszorral, búvárszivattyúval lehet növelni, de nem gazdaságos ez az eljárás. A legjobb megoldást a kitermelt és már lehűlt víz visszasajtolása jelenti, mely mérsékli a mély rétegekben található vízszint csökkenését</a:t>
            </a:r>
            <a:r>
              <a:rPr lang="hu-HU" dirty="0" smtClean="0"/>
              <a:t>.”</a:t>
            </a:r>
            <a:br>
              <a:rPr lang="hu-HU" dirty="0" smtClean="0"/>
            </a:br>
            <a:r>
              <a:rPr lang="hu-HU" dirty="0" smtClean="0"/>
              <a:t>- írja a </a:t>
            </a:r>
            <a:r>
              <a:rPr lang="hu-HU" dirty="0" err="1" smtClean="0"/>
              <a:t>Wikipedia</a:t>
            </a:r>
            <a:r>
              <a:rPr lang="hu-HU" dirty="0" smtClean="0"/>
              <a:t>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4235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5000">
        <p14:prism isContent="1" isInverted="1"/>
      </p:transition>
    </mc:Choice>
    <mc:Fallback>
      <p:transition spd="slow" advClick="0" advTm="2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Vízenergia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 vízenergiát a víz folyásából, eséséből nyerik. Hosszú idők óta használja már az emberiség a legkülönbözőbb feladatokra:</a:t>
            </a:r>
          </a:p>
          <a:p>
            <a:r>
              <a:rPr lang="hu-HU" dirty="0" smtClean="0"/>
              <a:t>Mezőgazdaságban öntözésre, malmok meghajtására</a:t>
            </a:r>
          </a:p>
          <a:p>
            <a:r>
              <a:rPr lang="hu-HU" dirty="0" smtClean="0"/>
              <a:t>Iparban textilgyártásnál például</a:t>
            </a:r>
          </a:p>
          <a:p>
            <a:pPr marL="68580" indent="0">
              <a:buNone/>
            </a:pP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Manapság a vízből nyert energia a világ energiafelhasználásának ötöd-hatod részét fedezi.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1944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18000">
        <p14:prism isContent="1" isInverted="1"/>
      </p:transition>
    </mc:Choice>
    <mc:Fallback>
      <p:transition spd="slow" advClick="0" advTm="18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75</TotalTime>
  <Words>306</Words>
  <Application>Microsoft Office PowerPoint</Application>
  <PresentationFormat>Diavetítés a képernyőre (4:3 oldalarány)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Austin</vt:lpstr>
      <vt:lpstr>Megújuló Energiaforrások</vt:lpstr>
      <vt:lpstr>Mik a megújuló energiaforrások?</vt:lpstr>
      <vt:lpstr>Miért fontosak?</vt:lpstr>
      <vt:lpstr>A megújuló energiaforrások fajtái:</vt:lpstr>
      <vt:lpstr>Szélenergia</vt:lpstr>
      <vt:lpstr>Szélenergia</vt:lpstr>
      <vt:lpstr>Geotermikus energia</vt:lpstr>
      <vt:lpstr>Geotermikus energia</vt:lpstr>
      <vt:lpstr>Vízenergia</vt:lpstr>
      <vt:lpstr>Vízenergia</vt:lpstr>
      <vt:lpstr>Biomasszából nyert energia</vt:lpstr>
      <vt:lpstr>Biomasszából nyert energia</vt:lpstr>
      <vt:lpstr>Biomasszából nyert energia</vt:lpstr>
      <vt:lpstr>Napenergia</vt:lpstr>
      <vt:lpstr>Napenergia</vt:lpstr>
      <vt:lpstr>Források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Megújuló Energiaforrások</dc:title>
  <dc:creator>Erik</dc:creator>
  <cp:lastModifiedBy>Erik</cp:lastModifiedBy>
  <cp:revision>8</cp:revision>
  <dcterms:created xsi:type="dcterms:W3CDTF">2013-04-24T16:20:41Z</dcterms:created>
  <dcterms:modified xsi:type="dcterms:W3CDTF">2013-04-24T17:36:13Z</dcterms:modified>
</cp:coreProperties>
</file>